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244628-A213-46E2-ABEB-856B2C84BB1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8850C2-D377-4021-A888-9EB016564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SNQQQZTuS5mG4M&amp;tbnid=hbBqF-OUtUa4dM:&amp;ved=0CAUQjRw&amp;url=http://sh.wikipedia.org/wiki/Ronald_Reagan&amp;ei=YBo1UcmAAsbjrQHkj4HQCA&amp;bvm=bv.43148975,d.aWM&amp;psig=AFQjCNEIvxRV4HWF82O-s-EslBa9aLNYTQ&amp;ust=136252104776682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9xj9Jj1K-JnO7M&amp;tbnid=_dAaaVGEY9LU7M:&amp;ved=0CAUQjRw&amp;url=http://politics.lilithezine.com/Hundred-Dollar-Oil.html&amp;ei=pRo1Ue3SMtT_qQHzu4HgDg&amp;bvm=bv.43148975,d.aWM&amp;psig=AFQjCNGNgGpJbfHyN8W0IUKG7X5JvR76wQ&amp;ust=13625211045067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y-vVburdgUx0FM&amp;tbnid=iRy7EiwiWAxHIM:&amp;ved=0CAUQjRw&amp;url=http://www.thedigeratilife.com/blog/index.php/2008/10/13/high-yield-savings-account-interest-rate-changes-ahead/&amp;ei=yBo1UbiKDtK0qAG03YHwDA&amp;bvm=bv.43148975,d.aWM&amp;psig=AFQjCNG203ap0SMMozwkXW9tcpfnLGjsFg&amp;ust=13625211502771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6utou1DC34AMEM&amp;tbnid=iAMlXK8ef9d8lM:&amp;ved=0CAUQjRw&amp;url=http://www.insidearm.com/daily/credit-card-accounts-receivable/credit-card-receivables/american-express-to-pay-112-million-to-settle-debt-collection-and-other-charges/&amp;ei=eBw1UficDoKGqgHMoYCQBg&amp;bvm=bv.43148975,d.aWM&amp;psig=AFQjCNEKD3ULBZpWDZMqbShz7NANKddblg&amp;ust=136252157440168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r1WiQweQuDezsM&amp;tbnid=XOT970mrJgjPqM:&amp;ved=0CAUQjRw&amp;url=http://teamsinaihaiti.blogspot.com/2011/09/reflections-on-9-11.html&amp;ei=uBw1Ue2qFoWfqQHV6wE&amp;bvm=bv.43148975,d.aWM&amp;psig=AFQjCNHEadbttSDV-rAKDFst106THuXFwQ&amp;ust=136252162616083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f6NloltPTZ4N0M&amp;tbnid=3hKTWaY8QKuq3M:&amp;ved=0CAUQjRw&amp;url=http://travel.nationalgeographic.com/travel/countries/ireland-photos/&amp;ei=XB01UcybLJCLqQHH9oHoDA&amp;bvm=bv.43148975,d.aWM&amp;psig=AFQjCNGO5lw5td31cOAM7wGncn0h23qShQ&amp;ust=136252181503474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docid=Yar7v9ZOdT84ZM&amp;tbnid=CWbjv7uXujrqdM:&amp;ved=0CAUQjRw&amp;url=http://www.mycoloradolife.com/colorado-ski-resorts/Crested-Butte-Mountain-Resort.html&amp;ei=hh01UbmuN4rhqgGMt4H4BQ&amp;bvm=bv.43148975,d.aWM&amp;psig=AFQjCNHzOtqyiK9brpxXCIrCU4KPYE6Fzg&amp;ust=13625218546379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Sociological Imagination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GWSD\Desktop\Egedy\JEgedy Personal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505200"/>
            <a:ext cx="3124200" cy="234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September </a:t>
            </a:r>
            <a:r>
              <a:rPr lang="en-US" dirty="0"/>
              <a:t>2013: </a:t>
            </a:r>
            <a:r>
              <a:rPr lang="en-US" dirty="0" smtClean="0"/>
              <a:t>Married to </a:t>
            </a:r>
            <a:r>
              <a:rPr lang="en-US" dirty="0"/>
              <a:t>Laura</a:t>
            </a:r>
          </a:p>
          <a:p>
            <a:endParaRPr lang="en-US" dirty="0" smtClean="0"/>
          </a:p>
          <a:p>
            <a:r>
              <a:rPr lang="en-US" dirty="0" smtClean="0"/>
              <a:t>Social Darwinism </a:t>
            </a:r>
          </a:p>
          <a:p>
            <a:r>
              <a:rPr lang="en-US" dirty="0" smtClean="0"/>
              <a:t>Adhering to a social norm</a:t>
            </a:r>
          </a:p>
          <a:p>
            <a:r>
              <a:rPr lang="en-US" dirty="0" smtClean="0"/>
              <a:t>Functions and Dysfunctions </a:t>
            </a:r>
          </a:p>
        </p:txBody>
      </p:sp>
      <p:pic>
        <p:nvPicPr>
          <p:cNvPr id="121858" name="Picture 2" descr="https://sphotos-a.xx.fbcdn.net/hphotos-prn1/162962_569518334303_357531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276600"/>
            <a:ext cx="345439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/>
              <a:t>November 1980: Ronal Reagan is elected president of the United States</a:t>
            </a:r>
          </a:p>
          <a:p>
            <a:r>
              <a:rPr lang="en-US" dirty="0" smtClean="0"/>
              <a:t>Establishing American Values</a:t>
            </a:r>
          </a:p>
          <a:p>
            <a:r>
              <a:rPr lang="en-US" dirty="0" smtClean="0"/>
              <a:t>Highlighted Distrust of Government </a:t>
            </a:r>
          </a:p>
          <a:p>
            <a:r>
              <a:rPr lang="en-US" dirty="0" smtClean="0"/>
              <a:t>Republican Icon </a:t>
            </a:r>
            <a:endParaRPr lang="en-US" dirty="0"/>
          </a:p>
        </p:txBody>
      </p:sp>
      <p:pic>
        <p:nvPicPr>
          <p:cNvPr id="130050" name="Picture 2" descr="http://upload.wikimedia.org/wikipedia/commons/thumb/6/6a/Ronald_Reagan_with_cowboy_hat_12-0071M_edit.jpg/220px-Ronald_Reagan_with_cowboy_hat_12-0071M_edi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200400"/>
            <a:ext cx="209550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059363"/>
          </a:xfrm>
        </p:spPr>
        <p:txBody>
          <a:bodyPr/>
          <a:lstStyle/>
          <a:p>
            <a:pPr>
              <a:buNone/>
            </a:pPr>
            <a:r>
              <a:rPr lang="en-US" dirty="0"/>
              <a:t>December 1980: Saudi Arabia announces it is raising its crude prices </a:t>
            </a:r>
            <a:r>
              <a:rPr lang="en-US" dirty="0" smtClean="0"/>
              <a:t>to </a:t>
            </a:r>
            <a:r>
              <a:rPr lang="en-US" dirty="0"/>
              <a:t>$</a:t>
            </a:r>
            <a:r>
              <a:rPr lang="en-US" dirty="0" smtClean="0"/>
              <a:t>32</a:t>
            </a:r>
            <a:endParaRPr lang="en-US" dirty="0"/>
          </a:p>
          <a:p>
            <a:r>
              <a:rPr lang="en-US" dirty="0" smtClean="0"/>
              <a:t>Cost of Living </a:t>
            </a:r>
          </a:p>
          <a:p>
            <a:r>
              <a:rPr lang="en-US" dirty="0" smtClean="0"/>
              <a:t>Stress on Material Culture </a:t>
            </a:r>
          </a:p>
          <a:p>
            <a:r>
              <a:rPr lang="en-US" dirty="0" smtClean="0"/>
              <a:t>Also stress on Non-Material Culture</a:t>
            </a:r>
            <a:endParaRPr lang="en-US" dirty="0"/>
          </a:p>
        </p:txBody>
      </p:sp>
      <p:pic>
        <p:nvPicPr>
          <p:cNvPr id="129026" name="Picture 2" descr="http://politics.lilithezine.com/images/Oil-Barrels-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514600"/>
            <a:ext cx="19335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/>
              <a:t>December 1980: The prime rate advances to a record 21.5</a:t>
            </a:r>
            <a:r>
              <a:rPr lang="en-US" dirty="0" smtClean="0"/>
              <a:t>%</a:t>
            </a:r>
          </a:p>
          <a:p>
            <a:r>
              <a:rPr lang="en-US" dirty="0" smtClean="0"/>
              <a:t>Stress on Lenders</a:t>
            </a:r>
          </a:p>
          <a:p>
            <a:r>
              <a:rPr lang="en-US" dirty="0" smtClean="0"/>
              <a:t>Second jobs across America</a:t>
            </a:r>
          </a:p>
          <a:p>
            <a:r>
              <a:rPr lang="en-US" dirty="0" smtClean="0"/>
              <a:t>Social Darwinism </a:t>
            </a:r>
          </a:p>
          <a:p>
            <a:r>
              <a:rPr lang="en-US" dirty="0" smtClean="0"/>
              <a:t>Conflict theory </a:t>
            </a:r>
            <a:endParaRPr lang="en-US" dirty="0"/>
          </a:p>
          <a:p>
            <a:endParaRPr lang="en-US" dirty="0"/>
          </a:p>
        </p:txBody>
      </p:sp>
      <p:pic>
        <p:nvPicPr>
          <p:cNvPr id="128002" name="Picture 2" descr="https://encrypted-tbn3.gstatic.com/images?q=tbn:ANd9GcRUINegBf_8ae9KAXC7JHzxU_TDViOBdoyaD8OICPna92UWBWyi_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819400"/>
            <a:ext cx="3505200" cy="2278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/>
              <a:t>Fall of 1986:  Parents divorce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Highlighted conflict </a:t>
            </a:r>
          </a:p>
          <a:p>
            <a:r>
              <a:rPr lang="en-US" dirty="0" smtClean="0"/>
              <a:t>Violated social norms</a:t>
            </a:r>
          </a:p>
          <a:p>
            <a:r>
              <a:rPr lang="en-US" dirty="0" smtClean="0"/>
              <a:t>Changed housing norm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6978" name="Picture 2" descr="https://sphotos-b.xx.fbcdn.net/hphotos-ash3/533827_10151247719426450_123812136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438400"/>
            <a:ext cx="3810000" cy="2566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Winter 1993: Father lost Amex job </a:t>
            </a:r>
          </a:p>
          <a:p>
            <a:endParaRPr lang="en-US" dirty="0" smtClean="0"/>
          </a:p>
          <a:p>
            <a:r>
              <a:rPr lang="en-US" dirty="0" smtClean="0"/>
              <a:t>Family challenge</a:t>
            </a:r>
          </a:p>
          <a:p>
            <a:r>
              <a:rPr lang="en-US" dirty="0" smtClean="0"/>
              <a:t>Value of individualism – working hard to “get </a:t>
            </a:r>
          </a:p>
          <a:p>
            <a:pPr>
              <a:buNone/>
            </a:pPr>
            <a:r>
              <a:rPr lang="en-US" dirty="0" smtClean="0"/>
              <a:t>ahead”</a:t>
            </a:r>
          </a:p>
          <a:p>
            <a:r>
              <a:rPr lang="en-US" dirty="0" smtClean="0"/>
              <a:t>Economic Darwinism</a:t>
            </a:r>
          </a:p>
          <a:p>
            <a:r>
              <a:rPr lang="en-US" dirty="0" smtClean="0"/>
              <a:t>Conflict Theory </a:t>
            </a:r>
          </a:p>
        </p:txBody>
      </p:sp>
      <p:pic>
        <p:nvPicPr>
          <p:cNvPr id="125954" name="Picture 2" descr="http://www.insidearm.com/wp-content/uploads/american-express-card.jpg?34ceb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743200"/>
            <a:ext cx="3695700" cy="2420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http://3.bp.blogspot.com/-PzowVCQgBmE/TmzznrebsII/AAAAAAAAAcA/73V8SoRaaP4/s1600/9-11-terror-attack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895600"/>
            <a:ext cx="4200525" cy="31518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/>
              <a:t>September 11, 2001: 9/11 Terror </a:t>
            </a:r>
            <a:r>
              <a:rPr lang="en-US" dirty="0" smtClean="0"/>
              <a:t>Attacks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norms established </a:t>
            </a:r>
          </a:p>
          <a:p>
            <a:r>
              <a:rPr lang="en-US" dirty="0" smtClean="0"/>
              <a:t>Ethnocentrism </a:t>
            </a:r>
          </a:p>
          <a:p>
            <a:r>
              <a:rPr lang="en-US" dirty="0" smtClean="0"/>
              <a:t>Backlash at cultural diffusion </a:t>
            </a:r>
          </a:p>
          <a:p>
            <a:r>
              <a:rPr lang="en-US" dirty="0" smtClean="0"/>
              <a:t>American cultural universals challenged and </a:t>
            </a:r>
          </a:p>
          <a:p>
            <a:pPr>
              <a:buNone/>
            </a:pPr>
            <a:r>
              <a:rPr lang="en-US" dirty="0" smtClean="0"/>
              <a:t>galvanized in many cases.</a:t>
            </a:r>
          </a:p>
          <a:p>
            <a:r>
              <a:rPr lang="en-US" dirty="0" smtClean="0"/>
              <a:t>Conflict theory </a:t>
            </a:r>
          </a:p>
          <a:p>
            <a:r>
              <a:rPr lang="en-US" dirty="0" smtClean="0"/>
              <a:t>Symbols destroyed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/>
              <a:t>Spring Semester 2002: Study abroad in Dublin, Ireland. </a:t>
            </a:r>
            <a:endParaRPr lang="en-US" dirty="0" smtClean="0"/>
          </a:p>
          <a:p>
            <a:r>
              <a:rPr lang="en-US" dirty="0" smtClean="0"/>
              <a:t>Independence </a:t>
            </a:r>
          </a:p>
          <a:p>
            <a:r>
              <a:rPr lang="en-US" dirty="0" smtClean="0"/>
              <a:t>Shaped World View</a:t>
            </a:r>
          </a:p>
          <a:p>
            <a:r>
              <a:rPr lang="en-US" dirty="0" smtClean="0"/>
              <a:t>Learned new social </a:t>
            </a:r>
          </a:p>
          <a:p>
            <a:pPr>
              <a:buNone/>
            </a:pPr>
            <a:r>
              <a:rPr lang="en-US" dirty="0" smtClean="0"/>
              <a:t>norms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23906" name="Picture 2" descr="http://images.nationalgeographic.com/wpf/media-live/photos/000/067/cache/pub-dublin-ireland_6794_600x4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098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/>
              <a:t>August 2005: Moved to Crested Butte, CO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Freedom</a:t>
            </a:r>
          </a:p>
          <a:p>
            <a:r>
              <a:rPr lang="en-US" dirty="0" smtClean="0"/>
              <a:t>Individualism </a:t>
            </a:r>
          </a:p>
          <a:p>
            <a:r>
              <a:rPr lang="en-US" dirty="0" smtClean="0"/>
              <a:t>Self-fulfillment </a:t>
            </a:r>
          </a:p>
          <a:p>
            <a:r>
              <a:rPr lang="en-US" dirty="0" smtClean="0"/>
              <a:t>Narcissism </a:t>
            </a:r>
          </a:p>
          <a:p>
            <a:r>
              <a:rPr lang="en-US" dirty="0" smtClean="0"/>
              <a:t>Subculture </a:t>
            </a:r>
            <a:endParaRPr lang="en-US" dirty="0"/>
          </a:p>
        </p:txBody>
      </p:sp>
      <p:pic>
        <p:nvPicPr>
          <p:cNvPr id="122884" name="Picture 4" descr="http://www.mycoloradolife.com/Pictures/Skiing/Crested-Butte/Crested-Butte-Night-Tow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209800"/>
            <a:ext cx="3429000" cy="208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345</TotalTime>
  <Words>191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My Sociological Imagination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Sociological Imagination</dc:title>
  <dc:creator>GWSD</dc:creator>
  <cp:lastModifiedBy>GWSD</cp:lastModifiedBy>
  <cp:revision>13</cp:revision>
  <dcterms:created xsi:type="dcterms:W3CDTF">2013-03-04T21:56:33Z</dcterms:created>
  <dcterms:modified xsi:type="dcterms:W3CDTF">2014-09-18T20:23:28Z</dcterms:modified>
</cp:coreProperties>
</file>